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81" r:id="rId2"/>
    <p:sldId id="280" r:id="rId3"/>
    <p:sldId id="282" r:id="rId4"/>
    <p:sldId id="284" r:id="rId5"/>
    <p:sldId id="285" r:id="rId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Svjetli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Bez stila, mreža tabel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Stil teme 2 - naglašeno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Svjetli stil 1 - naglašeno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Svjetli stil 1 - naglašeno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jetli stil 1 - naglašeno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Svjetli stil 1 - naglašeno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Svjetli stil 1 - naglašeno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Svjetli stil 1 - naglašeno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Svjetli stil 2 - naglašeno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Svjetli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vjetli stil 3 - naglašeno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85" autoAdjust="0"/>
    <p:restoredTop sz="94196" autoAdjust="0"/>
  </p:normalViewPr>
  <p:slideViewPr>
    <p:cSldViewPr>
      <p:cViewPr varScale="1">
        <p:scale>
          <a:sx n="69" d="100"/>
          <a:sy n="69" d="100"/>
        </p:scale>
        <p:origin x="-696" y="-96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150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pPr/>
              <a:t>4/9/2020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pPr/>
              <a:t>4/9/2020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bs-Latn-BA" smtClean="0"/>
              <a:t>Kliknite da uredite stilove prototipa naslova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s-Latn-BA" smtClean="0"/>
              <a:t>Kliknite da dodate stil podnaslova prototipa</a:t>
            </a:r>
            <a:endParaRPr/>
          </a:p>
        </p:txBody>
      </p:sp>
    </p:spTree>
    <p:extLst>
      <p:ext uri="{BB962C8B-B14F-4D97-AF65-F5344CB8AC3E}">
        <p14:creationId xmlns=""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4/9/2020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bs-Latn-BA" smtClean="0"/>
              <a:t>Kliknite da uredite stilove prototipa naslova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4/9/2020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bs-Latn-BA" smtClean="0"/>
              <a:t>Kliknite da uredite stilove prototipa naslova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4/9/2020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=""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lo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bs-Latn-BA" smtClean="0"/>
              <a:t>Kliknite da uredite stilove prototipa naslova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4/9/2020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bs-Latn-BA" smtClean="0"/>
              <a:t>Kliknite da uredite stilove prototipa naslova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4/9/2020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bs-Latn-BA" smtClean="0"/>
              <a:t>Kliknite da uredite stilove prototipa naslova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4/9/2020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4/9/2020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4/9/2020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bs-Latn-BA" smtClean="0"/>
              <a:t>Kliknite da uredite stilove prototipa naslova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4/9/2020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bs-Latn-BA" smtClean="0"/>
              <a:t>Kliknite da uredite stilove prototipa naslova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s-Latn-BA" smtClean="0"/>
              <a:t>Klinite na ikonu da dodate sliku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4/9/2020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bs-Latn-BA" smtClean="0"/>
              <a:t>Kliknite da uredite stilove prototipa naslova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4/9/2020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draganatrivakovic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jposao.ba/" TargetMode="External"/><Relationship Id="rId2" Type="http://schemas.openxmlformats.org/officeDocument/2006/relationships/hyperlink" Target="http://www.zzzrs.net/index.php/nezaposleni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oslovi.infostud.com/?campaignid=18357099&amp;adgroupid=552140619&amp;adid=416174787536&amp;gclid=Cj0KCQjwj7v0BRDOARIsAGh37io0oixoxGaE45boot3o5WIG_PaLxZsMAzhBUJdHhsOCMAODFNB-2UoaArEnEALw_wcB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zzrs.net/index.php/nezaposleni/savjeti/kako_napisati_biografiju1/" TargetMode="External"/><Relationship Id="rId7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Office_Word_97_-_2003_Document2.doc"/><Relationship Id="rId5" Type="http://schemas.openxmlformats.org/officeDocument/2006/relationships/oleObject" Target="../embeddings/Microsoft_Office_Word_97_-_2003_Document1.doc"/><Relationship Id="rId4" Type="http://schemas.openxmlformats.org/officeDocument/2006/relationships/hyperlink" Target="http://www.zzzrs.net/index.php/nezaposleni/savjeti/propratno_i_kontaktno_pismo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zzrs.net/index.php/nezaposleni/savjeti/kako_se_prijaviti_na_biro/" TargetMode="External"/><Relationship Id="rId2" Type="http://schemas.openxmlformats.org/officeDocument/2006/relationships/hyperlink" Target="http://www.zzzrs.net/index.php/nezaposleni/savjeti/sta_zavod_pruza_nezaposlenima1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Српски језик</a:t>
            </a:r>
            <a:br>
              <a:rPr lang="sr-Cyrl-R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МОДУЛ 13: Тражење посла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Наставне јединице:</a:t>
            </a:r>
          </a:p>
          <a:p>
            <a:pPr algn="ctr">
              <a:buNone/>
            </a:pP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Испитивање потреба тржишта рада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Писање пријаве за посао и радне биографије на основу конкурса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Процедура регистрације у Заводу за запошљавање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Смјернице за рад</a:t>
            </a:r>
            <a:br>
              <a:rPr lang="sr-Cyrl-RS" b="1" dirty="0" smtClean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13536" y="2367093"/>
            <a:ext cx="10361127" cy="3955331"/>
          </a:xfrm>
          <a:prstGeom prst="rect">
            <a:avLst/>
          </a:prstGeom>
        </p:spPr>
        <p:txBody>
          <a:bodyPr>
            <a:normAutofit/>
          </a:bodyPr>
          <a:lstStyle/>
          <a:p>
            <a:pPr lvl="1"/>
            <a:r>
              <a:rPr lang="sr-Cyrl-CS" sz="18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ажљиво прочитати текст са слајдова и поновити раније стечено знање из области пословне комуникације;</a:t>
            </a:r>
          </a:p>
          <a:p>
            <a:pPr lvl="1"/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Користити уџбеник Пословне комуникације, С.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Станојловића, В. Гаковића и Р. Лаловића;</a:t>
            </a:r>
          </a:p>
          <a:p>
            <a:pPr lvl="1"/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Истраживати задате теме на интернету;</a:t>
            </a:r>
          </a:p>
          <a:p>
            <a:pPr lvl="1"/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Консултације: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2"/>
              </a:rPr>
              <a:t>draganatrivakovic@gmail.com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Испитивање потреба тржишта рада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Циљ учења је упознавање са основама методологије истраживања потребе тржишта рада за одређеним занимањима и радним способностима.</a:t>
            </a:r>
          </a:p>
          <a:p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ТРЖИШТЕ РАДА је посебан вид комуникације између послодаваца и кандидата за запослење.</a:t>
            </a:r>
          </a:p>
          <a:p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Ваш задатак биће да прикупите информације о потребама тржишта рада путем сљедећих сајтова:</a:t>
            </a:r>
          </a:p>
          <a:p>
            <a:pPr lvl="1"/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2"/>
              </a:rPr>
              <a:t>://www.zzzrs.net/index.php/nezaposleni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https://www.mojposao.ba/#!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3"/>
              </a:rPr>
              <a:t>home</a:t>
            </a: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https://poslovi.infostud.com/?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4"/>
              </a:rPr>
              <a:t>campaignid=18357099&amp;adgroupid=552140619&amp;adid=416174787536&amp;gclid=Cj0KCQjwj7v0BRDOARIsAGh37io0oixoxGaE45boot3o5WIG_PaLxZsMAzhBUJdHhsOCMAODFNB-2UoaArEnEALw_wcB</a:t>
            </a: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На основу истраживачког рада написати у свеске кратак извјештај  о слободним радним мјестима, траженим занимањима и актуелностима на тржишту рада.</a:t>
            </a:r>
          </a:p>
          <a:p>
            <a:pPr lvl="1">
              <a:buNone/>
            </a:pPr>
            <a:endParaRPr lang="sr-Cyrl-RS" sz="16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Писање пријаве за посао и радне биографије на основу конкурса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Истражујући конкурсе за посао уочили сте да је приликом пријаве неопходно приложити радну биографију (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CV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), али је потребно написати и пријаву за жељено радно мјесто.</a:t>
            </a:r>
          </a:p>
          <a:p>
            <a:pPr>
              <a:lnSpc>
                <a:spcPct val="100000"/>
              </a:lnSpc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На сајту ЈУ Завода за запошљавање Републике Српске, пратите смјернице за писање радне биографије, а потом и сами напишите свој 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CV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smtClean="0">
                <a:hlinkClick r:id="rId3"/>
              </a:rPr>
              <a:t>http</a:t>
            </a:r>
            <a:r>
              <a:rPr lang="en-US" sz="1800" dirty="0" smtClean="0">
                <a:hlinkClick r:id="rId3"/>
              </a:rPr>
              <a:t>://www.zzzrs.net/index.php/nezaposleni/savjeti/kako_napisati_biografiju1</a:t>
            </a:r>
            <a:r>
              <a:rPr lang="en-US" sz="1800" dirty="0" smtClean="0">
                <a:hlinkClick r:id="rId3"/>
              </a:rPr>
              <a:t>/</a:t>
            </a:r>
            <a:endParaRPr lang="sr-Cyrl-RS" sz="1800" dirty="0" smtClean="0"/>
          </a:p>
          <a:p>
            <a:pPr>
              <a:lnSpc>
                <a:spcPct val="100000"/>
              </a:lnSpc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Примјер радне биографије дат у наведеном документу. </a:t>
            </a:r>
          </a:p>
          <a:p>
            <a:pPr>
              <a:lnSpc>
                <a:spcPct val="100000"/>
              </a:lnSpc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Истражи шта је контактно, а шта пропратно писмо. </a:t>
            </a:r>
            <a:r>
              <a:rPr lang="en-US" sz="1800" dirty="0" smtClean="0">
                <a:hlinkClick r:id="rId4"/>
              </a:rPr>
              <a:t>http</a:t>
            </a:r>
            <a:r>
              <a:rPr lang="en-US" sz="1800" dirty="0" smtClean="0">
                <a:hlinkClick r:id="rId4"/>
              </a:rPr>
              <a:t>://www.zzzrs.net/index.php/nezaposleni/savjeti/propratno_i_kontaktno_pismo</a:t>
            </a:r>
            <a:r>
              <a:rPr lang="en-US" sz="1800" dirty="0" smtClean="0">
                <a:hlinkClick r:id="rId4"/>
              </a:rPr>
              <a:t>/</a:t>
            </a:r>
            <a:endParaRPr lang="sr-Cyrl-RS" sz="1800" dirty="0" smtClean="0"/>
          </a:p>
          <a:p>
            <a:pPr>
              <a:lnSpc>
                <a:spcPct val="100000"/>
              </a:lnSpc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Напиши пријаву за посао пратећи дати модел.  </a:t>
            </a:r>
          </a:p>
          <a:p>
            <a:pPr>
              <a:lnSpc>
                <a:spcPct val="100000"/>
              </a:lnSpc>
              <a:buNone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865563" y="3306763"/>
          <a:ext cx="4456112" cy="242887"/>
        </p:xfrm>
        <a:graphic>
          <a:graphicData uri="http://schemas.openxmlformats.org/presentationml/2006/ole">
            <p:oleObj spid="_x0000_s1027" name="Document" r:id="rId5" imgW="4456724" imgH="242400" progId="Word.Document.8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665915" y="5286388"/>
          <a:ext cx="1455219" cy="1227840"/>
        </p:xfrm>
        <a:graphic>
          <a:graphicData uri="http://schemas.openxmlformats.org/presentationml/2006/ole">
            <p:oleObj spid="_x0000_s1029" name="Document" showAsIcon="1" r:id="rId6" imgW="914400" imgH="771480" progId="Word.Document.8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7451734" y="3857628"/>
          <a:ext cx="1422404" cy="1200153"/>
        </p:xfrm>
        <a:graphic>
          <a:graphicData uri="http://schemas.openxmlformats.org/presentationml/2006/ole">
            <p:oleObj spid="_x0000_s1030" name="Document" showAsIcon="1" r:id="rId7" imgW="914400" imgH="771480" progId="Word.Document.8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Процедура регистрације у Заводу за запошљавање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Шта Завод пружа незапосленим лицима? </a:t>
            </a:r>
          </a:p>
          <a:p>
            <a:pPr lvl="1"/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http://www.zzzrs.net/index.php/nezaposleni/savjeti/sta_zavod_pruza_nezaposlenima1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Како се пријавити на Биро?</a:t>
            </a:r>
          </a:p>
          <a:p>
            <a:pPr lvl="1"/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http://www.zzzrs.net/index.php/nezaposleni/savjeti/kako_se_prijaviti_na_biro/</a:t>
            </a: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sr-Cyrl-R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Попунити образац – захтјев за издавање радне књижице (уџбеник, стр. 170)</a:t>
            </a:r>
          </a:p>
          <a:p>
            <a:pPr lvl="1">
              <a:buNone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f02804846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tf02804846</Template>
  <TotalTime>326</TotalTime>
  <Words>293</Words>
  <PresentationFormat>Custom</PresentationFormat>
  <Paragraphs>34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tf02804846</vt:lpstr>
      <vt:lpstr>Microsoft Office Word 97 - 2003 Document</vt:lpstr>
      <vt:lpstr>Српски језик МОДУЛ 13: Тражење посла</vt:lpstr>
      <vt:lpstr>Смјернице за рад </vt:lpstr>
      <vt:lpstr>Испитивање потреба тржишта рада</vt:lpstr>
      <vt:lpstr>Писање пријаве за посао и радне биографије на основу конкурса</vt:lpstr>
      <vt:lpstr>Процедура регистрације у Заводу за запошљавање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ГЛАСОВНЕ ПРОМЈЕНЕ</dc:title>
  <dc:creator>Prodanović</dc:creator>
  <cp:lastModifiedBy>Boris</cp:lastModifiedBy>
  <cp:revision>42</cp:revision>
  <dcterms:created xsi:type="dcterms:W3CDTF">2020-03-27T16:23:15Z</dcterms:created>
  <dcterms:modified xsi:type="dcterms:W3CDTF">2020-04-09T13:07:39Z</dcterms:modified>
</cp:coreProperties>
</file>